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9" r:id="rId4"/>
    <p:sldId id="274" r:id="rId5"/>
    <p:sldId id="272" r:id="rId6"/>
    <p:sldId id="262" r:id="rId7"/>
    <p:sldId id="275" r:id="rId8"/>
    <p:sldId id="276" r:id="rId9"/>
    <p:sldId id="277" r:id="rId10"/>
    <p:sldId id="266" r:id="rId11"/>
    <p:sldId id="263" r:id="rId12"/>
    <p:sldId id="265" r:id="rId13"/>
    <p:sldId id="282" r:id="rId14"/>
    <p:sldId id="283" r:id="rId15"/>
    <p:sldId id="273" r:id="rId16"/>
    <p:sldId id="270" r:id="rId17"/>
    <p:sldId id="278" r:id="rId18"/>
    <p:sldId id="279" r:id="rId19"/>
    <p:sldId id="280" r:id="rId20"/>
    <p:sldId id="281" r:id="rId21"/>
    <p:sldId id="284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F5A8CD-5162-4DDB-8EC4-2A0B22C71FAF}">
          <p14:sldIdLst>
            <p14:sldId id="256"/>
            <p14:sldId id="271"/>
            <p14:sldId id="259"/>
            <p14:sldId id="274"/>
            <p14:sldId id="272"/>
            <p14:sldId id="262"/>
            <p14:sldId id="275"/>
            <p14:sldId id="276"/>
            <p14:sldId id="277"/>
            <p14:sldId id="266"/>
            <p14:sldId id="263"/>
            <p14:sldId id="265"/>
            <p14:sldId id="282"/>
            <p14:sldId id="283"/>
            <p14:sldId id="273"/>
            <p14:sldId id="270"/>
            <p14:sldId id="278"/>
            <p14:sldId id="279"/>
            <p14:sldId id="280"/>
            <p14:sldId id="281"/>
            <p14:sldId id="284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00"/>
    <a:srgbClr val="008000"/>
    <a:srgbClr val="00CC00"/>
    <a:srgbClr val="00FF00"/>
    <a:srgbClr val="FF21FF"/>
    <a:srgbClr val="FF00FF"/>
    <a:srgbClr val="9900CC"/>
    <a:srgbClr val="7030A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E479-32EF-49B2-A94E-226E60231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0D922-7D4A-402D-90E7-D2283CF81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C397C-7E4B-4133-9CB6-33B35A70C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167AC-0CEF-4FC9-B31D-71DFCC78F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1D01-1DE4-4A2D-BB2E-1E52F824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76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9C75-02D6-4E6C-907C-C31E3504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2CE7C-CC71-46EC-BA3B-6BCE6B539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2DBA4-676C-42BA-A574-6DABA937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42DE-E1FB-4445-BEBF-53E87A56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37820-E136-4BF7-8F84-CAB61ADB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72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62D1C-1F13-479F-91F0-2465E9595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752AD-B7D6-4CDF-AEF0-9E9C7110A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BD0CE-FFB4-4CA8-8050-58139748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31140-7D59-4736-B334-0DBB0A4E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C3E3B-D9D7-44D5-8AA8-442BEDD2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47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2001-3658-4C5A-90F8-ABB79A66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CC87-72E7-4F86-B8E0-414D1A69C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AAF8-64AC-42CB-A934-EF293F42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96BA2-FF36-466D-AE79-154AA751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C061A-9A14-4CC7-BA57-C6DB3523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2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5F00-9CC5-4E49-906C-368EFBC9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C6087-7673-4FE7-A42F-22AF5356C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6CCD-6556-4963-9BAE-B3E8C4D0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66926-87D8-4510-89C2-CD3D6550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1E228-1FB6-4F00-9276-52D46E39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56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AC4B-35A4-45EA-9CC0-08F7E75F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57286-4520-40A7-9574-BFB126169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9E7-8150-489B-AF03-44795B4F5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3FC49-E09A-4249-BBF2-E1FC8CBBA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129F6-75E7-4C58-ABF2-E65AA513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3262D-B698-450A-9C1C-EF104525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79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BB2B-CA35-44D7-81A7-646103B9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7D78A-49E9-4E1E-A4C5-F6FD9D030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1ABBC-8BCD-4729-86A6-FB673CE0D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C233E-188B-4E26-8EE7-6E43F0533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CF5F1-E27D-4152-8A12-C98B37590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B08B2-E688-4271-A215-32CB32C0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37D3CB-376A-48A7-8F97-B58C7177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1E60B-C576-4D70-B4E6-917115B1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87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A688-9BCB-4701-B552-0A0E985E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A1A8F-2170-4EC5-995C-7C609F53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BDE4C-E22F-4709-9908-D27632FF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27D9B-4A73-4169-81EB-D206B295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5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28E26-A626-4F18-8F01-D677B7FC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9E2F6-F5C0-4C74-80BA-72518819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A7331-3B5E-4976-800D-3475D491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55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FC88-A6F7-4DF2-9393-D2796602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8748-D791-4674-ADC3-A61AE50A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01235-58BA-42A1-9FB0-C2D264A4B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CA05B-02AD-43F8-8014-AB332A6D2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DB17B-C92E-41DF-8A29-E0028682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DA50C-9CD7-4AAD-82E0-F11D2585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0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91A5-6BC5-4670-A6C3-49DA123D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3D11B-819D-4799-BA12-64F5912E7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3ED66-0875-4D31-A946-2F65224F7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9DDA7-3EF2-4669-84BB-CCB4F8D0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528D7-2EEB-4205-A3A6-4E969DD9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1AB55-E03F-4D4A-B785-37431CE4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75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6F1C99-62C6-4FE7-BA4F-57D1A720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D4B16-8470-4129-9BBB-1FCCA0198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2740A-9F31-4B89-8176-59A4C0475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C238-9E15-4F6D-8F11-656727CA5E84}" type="datetimeFigureOut">
              <a:rPr lang="en-GB" smtClean="0"/>
              <a:t>05/02/2019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CF77A-98EC-4146-9D3A-689C7C4D8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D3511-3A18-424E-8311-758F8D545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642FD-1485-40A0-AC33-E2DBDA387A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27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10A8743-0B39-4C08-BC37-0BE037CC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23565"/>
            <a:ext cx="4445228" cy="2743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A2BADA-BBC3-47D2-9689-BC8F9960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86" y="923564"/>
            <a:ext cx="4445228" cy="2743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24229-F887-4A34-B49F-88C6C0E8F27E}"/>
              </a:ext>
            </a:extLst>
          </p:cNvPr>
          <p:cNvSpPr txBox="1"/>
          <p:nvPr/>
        </p:nvSpPr>
        <p:spPr>
          <a:xfrm>
            <a:off x="932688" y="270949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CBEF0-0CDC-449F-A533-D7DAC1D86451}"/>
              </a:ext>
            </a:extLst>
          </p:cNvPr>
          <p:cNvSpPr txBox="1"/>
          <p:nvPr/>
        </p:nvSpPr>
        <p:spPr>
          <a:xfrm>
            <a:off x="6452616" y="270949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607B7-9627-446D-9EAE-5CF33A6F0C18}"/>
              </a:ext>
            </a:extLst>
          </p:cNvPr>
          <p:cNvSpPr txBox="1"/>
          <p:nvPr/>
        </p:nvSpPr>
        <p:spPr>
          <a:xfrm>
            <a:off x="932688" y="347437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77793-7F2F-4D84-AA5E-79551E8F7080}"/>
              </a:ext>
            </a:extLst>
          </p:cNvPr>
          <p:cNvSpPr txBox="1"/>
          <p:nvPr/>
        </p:nvSpPr>
        <p:spPr>
          <a:xfrm>
            <a:off x="6452616" y="358085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CED80-7643-43E3-81D0-7F54B0F57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86" y="3950188"/>
            <a:ext cx="4445228" cy="274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7C470-C339-4049-8F8E-C69248AFA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13982"/>
            <a:ext cx="4445228" cy="27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3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5A2AC-B920-407A-A3AD-BF09E62FC8E0}"/>
              </a:ext>
            </a:extLst>
          </p:cNvPr>
          <p:cNvSpPr/>
          <p:nvPr/>
        </p:nvSpPr>
        <p:spPr>
          <a:xfrm>
            <a:off x="670559" y="604357"/>
            <a:ext cx="8273143" cy="1658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GB" b="1" dirty="0">
                <a:latin typeface="Arial" panose="020B0604020202020204" pitchFamily="34" charset="0"/>
                <a:ea typeface="Arial" panose="020B0604020202020204" pitchFamily="34" charset="0"/>
              </a:rPr>
              <a:t>Figure 3.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 Antiproliferative </a:t>
            </a:r>
            <a:r>
              <a:rPr lang="en-GB" dirty="0" err="1">
                <a:latin typeface="Arial" panose="020B0604020202020204" pitchFamily="34" charset="0"/>
                <a:ea typeface="Arial" panose="020B0604020202020204" pitchFamily="34" charset="0"/>
              </a:rPr>
              <a:t>IFNγ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 can explain low measured killing rate. </a:t>
            </a:r>
            <a:r>
              <a:rPr lang="en-GB" b="1" dirty="0">
                <a:latin typeface="Arial" panose="020B0604020202020204" pitchFamily="34" charset="0"/>
                <a:ea typeface="Arial" panose="020B0604020202020204" pitchFamily="34" charset="0"/>
              </a:rPr>
              <a:t>A)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GB" dirty="0"/>
              <a:t>Simulated tumour volume compared with and without </a:t>
            </a:r>
            <a:r>
              <a:rPr lang="en-GB" dirty="0" err="1">
                <a:latin typeface="Arial" panose="020B0604020202020204" pitchFamily="34" charset="0"/>
                <a:ea typeface="Arial" panose="020B0604020202020204" pitchFamily="34" charset="0"/>
              </a:rPr>
              <a:t>IFNγ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 producing CTL </a:t>
            </a:r>
            <a:r>
              <a:rPr lang="en-GB" b="1" dirty="0">
                <a:latin typeface="Arial" panose="020B0604020202020204" pitchFamily="34" charset="0"/>
                <a:ea typeface="Arial" panose="020B0604020202020204" pitchFamily="34" charset="0"/>
              </a:rPr>
              <a:t>B)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Total CTL numbers in simulations with or without </a:t>
            </a:r>
            <a:r>
              <a:rPr lang="en-GB" dirty="0" err="1">
                <a:latin typeface="Arial" panose="020B0604020202020204" pitchFamily="34" charset="0"/>
                <a:ea typeface="Arial" panose="020B0604020202020204" pitchFamily="34" charset="0"/>
              </a:rPr>
              <a:t>IFNγ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ea typeface="Arial" panose="020B0604020202020204" pitchFamily="34" charset="0"/>
              </a:rPr>
              <a:t>C)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 Fraction of CTL in conjugates in simulations with and without </a:t>
            </a:r>
            <a:r>
              <a:rPr lang="en-GB" dirty="0" err="1">
                <a:latin typeface="Arial" panose="020B0604020202020204" pitchFamily="34" charset="0"/>
                <a:ea typeface="Arial" panose="020B0604020202020204" pitchFamily="34" charset="0"/>
              </a:rPr>
              <a:t>IFNγ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ea typeface="Arial" panose="020B0604020202020204" pitchFamily="34" charset="0"/>
              </a:rPr>
              <a:t>D)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Quasi-3d slice from tumour on day 8, in the presence of </a:t>
            </a:r>
            <a:r>
              <a:rPr lang="en-GB" dirty="0" err="1">
                <a:latin typeface="Arial" panose="020B0604020202020204" pitchFamily="34" charset="0"/>
                <a:ea typeface="Arial" panose="020B0604020202020204" pitchFamily="34" charset="0"/>
              </a:rPr>
              <a:t>IFNγ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 (Red=CTL; yellow=tumour; blue = IFN).</a:t>
            </a:r>
          </a:p>
        </p:txBody>
      </p:sp>
    </p:spTree>
    <p:extLst>
      <p:ext uri="{BB962C8B-B14F-4D97-AF65-F5344CB8AC3E}">
        <p14:creationId xmlns:p14="http://schemas.microsoft.com/office/powerpoint/2010/main" val="290237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A0096E-915D-4A24-A1DD-8222AA55AD33}"/>
              </a:ext>
            </a:extLst>
          </p:cNvPr>
          <p:cNvSpPr txBox="1"/>
          <p:nvPr/>
        </p:nvSpPr>
        <p:spPr>
          <a:xfrm>
            <a:off x="722376" y="892741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C80C3-8110-4EAF-8FD8-18E5CDAC293D}"/>
              </a:ext>
            </a:extLst>
          </p:cNvPr>
          <p:cNvSpPr txBox="1"/>
          <p:nvPr/>
        </p:nvSpPr>
        <p:spPr>
          <a:xfrm>
            <a:off x="4962030" y="892741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02A67-BA0B-4C19-B989-27DBD7B5A824}"/>
              </a:ext>
            </a:extLst>
          </p:cNvPr>
          <p:cNvSpPr txBox="1"/>
          <p:nvPr/>
        </p:nvSpPr>
        <p:spPr>
          <a:xfrm>
            <a:off x="450000" y="415431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BEC7D0-3EDC-4B39-AA2D-82150BE91530}"/>
              </a:ext>
            </a:extLst>
          </p:cNvPr>
          <p:cNvSpPr txBox="1"/>
          <p:nvPr/>
        </p:nvSpPr>
        <p:spPr>
          <a:xfrm>
            <a:off x="4962030" y="4096170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57459-DEAF-4EB1-86E3-217E215B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96" y="4243061"/>
            <a:ext cx="4096393" cy="2528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B88976-F184-450E-B7A5-C9C633FF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0" y="4262955"/>
            <a:ext cx="4445228" cy="27433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4B9B2F-3A76-4107-8FB6-1D935B0B5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32" y="1490905"/>
            <a:ext cx="4221494" cy="26052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174ADE-8FC3-4FF8-9348-98CDE08B7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0" y="1445162"/>
            <a:ext cx="4445228" cy="2743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D1A052-469B-4C69-80CA-7D735EBCD71A}"/>
              </a:ext>
            </a:extLst>
          </p:cNvPr>
          <p:cNvSpPr txBox="1"/>
          <p:nvPr/>
        </p:nvSpPr>
        <p:spPr>
          <a:xfrm>
            <a:off x="689141" y="4058395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90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0061BC-3C32-4FC3-9A0D-A9E275E25E2E}"/>
              </a:ext>
            </a:extLst>
          </p:cNvPr>
          <p:cNvGrpSpPr/>
          <p:nvPr/>
        </p:nvGrpSpPr>
        <p:grpSpPr>
          <a:xfrm>
            <a:off x="7001953" y="1402851"/>
            <a:ext cx="2958742" cy="5197613"/>
            <a:chOff x="6265823" y="1210827"/>
            <a:chExt cx="2958742" cy="51976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DB4254-2689-46E8-BDA0-5A870EA40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19" t="3174" r="10082" b="4418"/>
            <a:stretch/>
          </p:blipFill>
          <p:spPr>
            <a:xfrm>
              <a:off x="6265823" y="1210827"/>
              <a:ext cx="2958742" cy="28346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FF5DBC-83A8-4629-B0D4-3D76CBA59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823" y="4045468"/>
              <a:ext cx="2958742" cy="236297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CF696D-6DC1-40C6-9C9E-1DBDE061BBB3}"/>
              </a:ext>
            </a:extLst>
          </p:cNvPr>
          <p:cNvSpPr txBox="1"/>
          <p:nvPr/>
        </p:nvSpPr>
        <p:spPr>
          <a:xfrm>
            <a:off x="744820" y="6403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3F6BE-A231-4E9B-8474-E460963824D1}"/>
              </a:ext>
            </a:extLst>
          </p:cNvPr>
          <p:cNvSpPr txBox="1"/>
          <p:nvPr/>
        </p:nvSpPr>
        <p:spPr>
          <a:xfrm>
            <a:off x="804569" y="3745327"/>
            <a:ext cx="29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84129-ECBF-4CF4-96C1-5C782C28F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3" y="4114659"/>
            <a:ext cx="4445228" cy="2743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2D8884-15FC-4AF3-9669-C9F0F12BE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20" y="948388"/>
            <a:ext cx="4713227" cy="29087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A571F4-E1A1-4D1D-83C0-E5526364C163}"/>
              </a:ext>
            </a:extLst>
          </p:cNvPr>
          <p:cNvSpPr txBox="1"/>
          <p:nvPr/>
        </p:nvSpPr>
        <p:spPr>
          <a:xfrm>
            <a:off x="6587964" y="690314"/>
            <a:ext cx="29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14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6BB1766-8ABF-4E4D-B6A8-B22447C36969}"/>
              </a:ext>
            </a:extLst>
          </p:cNvPr>
          <p:cNvGrpSpPr/>
          <p:nvPr/>
        </p:nvGrpSpPr>
        <p:grpSpPr>
          <a:xfrm>
            <a:off x="2073349" y="1360967"/>
            <a:ext cx="8580474" cy="5252484"/>
            <a:chOff x="2073349" y="1360967"/>
            <a:chExt cx="8580474" cy="52524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03ADEB-10F2-4697-943B-3F675153DBDD}"/>
                </a:ext>
              </a:extLst>
            </p:cNvPr>
            <p:cNvSpPr/>
            <p:nvPr/>
          </p:nvSpPr>
          <p:spPr>
            <a:xfrm>
              <a:off x="2073349" y="1360967"/>
              <a:ext cx="8580474" cy="525248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11C4E0-0ED5-46D0-99B5-7D632E30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1445" y="1467016"/>
              <a:ext cx="5802087" cy="4878124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8F9702-5941-4654-BB6E-53838C430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2260" y="3842013"/>
              <a:ext cx="3733869" cy="3373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69E9E5-85C4-4BE8-B8C8-9F4D61C5AC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52260" y="1546529"/>
              <a:ext cx="3733870" cy="121257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E36394-6E99-4FBA-A41E-AA3FA2022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058"/>
            <a:stretch/>
          </p:blipFill>
          <p:spPr>
            <a:xfrm>
              <a:off x="2252259" y="1546529"/>
              <a:ext cx="3151891" cy="263279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CA0926-53FD-4A34-B4BE-61C354531257}"/>
                </a:ext>
              </a:extLst>
            </p:cNvPr>
            <p:cNvSpPr/>
            <p:nvPr/>
          </p:nvSpPr>
          <p:spPr>
            <a:xfrm>
              <a:off x="5986130" y="2759103"/>
              <a:ext cx="1376778" cy="108932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9A7281-0DFB-4CD8-B508-9B9212E3F5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4150" y="1546529"/>
              <a:ext cx="1958758" cy="121257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E92A7C8-CB94-4933-BCA7-D6EADBEB6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4151" y="3842013"/>
              <a:ext cx="1958757" cy="3244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DEB74B-DC55-4A9D-BE07-D243C2A551EE}"/>
                </a:ext>
              </a:extLst>
            </p:cNvPr>
            <p:cNvGrpSpPr/>
            <p:nvPr/>
          </p:nvGrpSpPr>
          <p:grpSpPr>
            <a:xfrm>
              <a:off x="2252259" y="4446247"/>
              <a:ext cx="361245" cy="2003662"/>
              <a:chOff x="1828721" y="4437808"/>
              <a:chExt cx="361245" cy="2003662"/>
            </a:xfrm>
          </p:grpSpPr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79BDBB1A-24A5-458A-9895-3E3A7D55742D}"/>
                  </a:ext>
                </a:extLst>
              </p:cNvPr>
              <p:cNvSpPr/>
              <p:nvPr/>
            </p:nvSpPr>
            <p:spPr>
              <a:xfrm>
                <a:off x="1828721" y="4437808"/>
                <a:ext cx="357600" cy="3576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D4A089F6-F31C-4133-99BF-AB00FB3C83D9}"/>
                  </a:ext>
                </a:extLst>
              </p:cNvPr>
              <p:cNvSpPr/>
              <p:nvPr/>
            </p:nvSpPr>
            <p:spPr>
              <a:xfrm>
                <a:off x="1832366" y="5261410"/>
                <a:ext cx="357600" cy="357600"/>
              </a:xfrm>
              <a:prstGeom prst="cube">
                <a:avLst/>
              </a:prstGeom>
              <a:solidFill>
                <a:srgbClr val="FFFF00"/>
              </a:solidFill>
              <a:ln>
                <a:solidFill>
                  <a:srgbClr val="ADBF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632EECB1-60D1-46CE-999E-00D4C62B3860}"/>
                  </a:ext>
                </a:extLst>
              </p:cNvPr>
              <p:cNvSpPr/>
              <p:nvPr/>
            </p:nvSpPr>
            <p:spPr>
              <a:xfrm>
                <a:off x="1828721" y="4849038"/>
                <a:ext cx="357600" cy="357600"/>
              </a:xfrm>
              <a:prstGeom prst="cube">
                <a:avLst/>
              </a:prstGeom>
              <a:solidFill>
                <a:srgbClr val="FF21FF">
                  <a:alpha val="50196"/>
                </a:srgbClr>
              </a:solidFill>
              <a:ln>
                <a:solidFill>
                  <a:srgbClr val="99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AE4DD633-DB3B-41A7-BC01-D4B6A034A09C}"/>
                  </a:ext>
                </a:extLst>
              </p:cNvPr>
              <p:cNvSpPr/>
              <p:nvPr/>
            </p:nvSpPr>
            <p:spPr>
              <a:xfrm>
                <a:off x="1828721" y="6083870"/>
                <a:ext cx="357600" cy="357600"/>
              </a:xfrm>
              <a:prstGeom prst="cube">
                <a:avLst/>
              </a:prstGeom>
              <a:solidFill>
                <a:srgbClr val="006600"/>
              </a:solidFill>
              <a:ln>
                <a:solidFill>
                  <a:srgbClr val="00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CD57C036-3E43-4870-B1F9-74341D7082C4}"/>
                  </a:ext>
                </a:extLst>
              </p:cNvPr>
              <p:cNvSpPr/>
              <p:nvPr/>
            </p:nvSpPr>
            <p:spPr>
              <a:xfrm>
                <a:off x="1828721" y="5672640"/>
                <a:ext cx="357600" cy="357600"/>
              </a:xfrm>
              <a:prstGeom prst="cube">
                <a:avLst/>
              </a:prstGeom>
              <a:solidFill>
                <a:srgbClr val="00CC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BCA1B7-D52C-46D5-94FC-F0B094868A0B}"/>
                </a:ext>
              </a:extLst>
            </p:cNvPr>
            <p:cNvGrpSpPr/>
            <p:nvPr/>
          </p:nvGrpSpPr>
          <p:grpSpPr>
            <a:xfrm>
              <a:off x="2749722" y="4398051"/>
              <a:ext cx="2580000" cy="2080552"/>
              <a:chOff x="2265407" y="4456854"/>
              <a:chExt cx="2580000" cy="199214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5127EB-E5F9-4B16-8C18-44481A944EE7}"/>
                  </a:ext>
                </a:extLst>
              </p:cNvPr>
              <p:cNvSpPr txBox="1"/>
              <p:nvPr/>
            </p:nvSpPr>
            <p:spPr>
              <a:xfrm>
                <a:off x="2269862" y="4456854"/>
                <a:ext cx="17572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CTLs</a:t>
                </a:r>
                <a:endParaRPr lang="en-GB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689199-EE19-4069-A37E-45146BFF9E03}"/>
                  </a:ext>
                </a:extLst>
              </p:cNvPr>
              <p:cNvSpPr txBox="1"/>
              <p:nvPr/>
            </p:nvSpPr>
            <p:spPr>
              <a:xfrm>
                <a:off x="2265407" y="5254509"/>
                <a:ext cx="17572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healthy</a:t>
                </a:r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EG7</a:t>
                </a:r>
                <a:endParaRPr lang="en-GB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D0E6B1-082A-4A50-8CC9-9244C0E48623}"/>
                  </a:ext>
                </a:extLst>
              </p:cNvPr>
              <p:cNvSpPr txBox="1"/>
              <p:nvPr/>
            </p:nvSpPr>
            <p:spPr>
              <a:xfrm>
                <a:off x="2265407" y="4857318"/>
                <a:ext cx="17572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IFN</a:t>
                </a:r>
                <a:r>
                  <a:rPr lang="el-GR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γ</a:t>
                </a:r>
                <a:endParaRPr lang="en-GB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129486-CCFC-4D7D-8AFF-3E7C1320312A}"/>
                  </a:ext>
                </a:extLst>
              </p:cNvPr>
              <p:cNvSpPr txBox="1"/>
              <p:nvPr/>
            </p:nvSpPr>
            <p:spPr>
              <a:xfrm>
                <a:off x="2265407" y="5651700"/>
                <a:ext cx="258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damaged EG7</a:t>
                </a:r>
                <a:endParaRPr lang="en-GB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3C590D-E746-4758-A954-1B69392B5E89}"/>
                  </a:ext>
                </a:extLst>
              </p:cNvPr>
              <p:cNvSpPr txBox="1"/>
              <p:nvPr/>
            </p:nvSpPr>
            <p:spPr>
              <a:xfrm>
                <a:off x="2265407" y="6048891"/>
                <a:ext cx="17572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dead EG7</a:t>
                </a:r>
                <a:endParaRPr lang="en-GB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FCBD348-4227-4DEC-B3D8-152353C546D4}"/>
                </a:ext>
              </a:extLst>
            </p:cNvPr>
            <p:cNvCxnSpPr>
              <a:cxnSpLocks/>
            </p:cNvCxnSpPr>
            <p:nvPr/>
          </p:nvCxnSpPr>
          <p:spPr>
            <a:xfrm>
              <a:off x="9776498" y="1805878"/>
              <a:ext cx="0" cy="407227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74EA01-5BE1-4D7A-B3CC-E1DB502A3BB5}"/>
                </a:ext>
              </a:extLst>
            </p:cNvPr>
            <p:cNvSpPr txBox="1"/>
            <p:nvPr/>
          </p:nvSpPr>
          <p:spPr>
            <a:xfrm>
              <a:off x="9801604" y="3752189"/>
              <a:ext cx="631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2mm</a:t>
              </a:r>
              <a:endPara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62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7D0E91-4F60-4761-B9EC-025B2F14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706" y="958083"/>
            <a:ext cx="4726686" cy="33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6706-F9E4-4DF2-88FC-CC9604873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8592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Figure 4.</a:t>
            </a:r>
            <a:r>
              <a:rPr lang="en-GB" dirty="0"/>
              <a:t> T cell cooperativity causes heterogeneous killing rate. Comparison of </a:t>
            </a:r>
            <a:r>
              <a:rPr lang="en-GB" b="1" dirty="0"/>
              <a:t>(A) </a:t>
            </a:r>
            <a:r>
              <a:rPr lang="en-GB" dirty="0"/>
              <a:t>Simulated tumour volume </a:t>
            </a:r>
            <a:r>
              <a:rPr lang="en-GB" b="1" dirty="0"/>
              <a:t>,</a:t>
            </a:r>
            <a:r>
              <a:rPr lang="en-GB" dirty="0"/>
              <a:t> </a:t>
            </a:r>
            <a:r>
              <a:rPr lang="en-GB" b="1" dirty="0"/>
              <a:t>(B) </a:t>
            </a:r>
            <a:r>
              <a:rPr lang="en-GB" dirty="0"/>
              <a:t> total number of CTL, </a:t>
            </a:r>
            <a:r>
              <a:rPr lang="en-GB" b="1" dirty="0"/>
              <a:t>(C) </a:t>
            </a:r>
            <a:r>
              <a:rPr lang="en-GB" dirty="0"/>
              <a:t>killing per simulated CTL, and </a:t>
            </a:r>
            <a:r>
              <a:rPr lang="en-GB" b="1" dirty="0"/>
              <a:t>(D) </a:t>
            </a:r>
            <a:r>
              <a:rPr lang="en-GB" dirty="0"/>
              <a:t>killing per conjugated CTL compared between simulations where CTL required 1 or 5 hits to kill targets, in the presence of </a:t>
            </a:r>
            <a:r>
              <a:rPr lang="en-GB" dirty="0" err="1"/>
              <a:t>IFN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γ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GB" dirty="0"/>
              <a:t> </a:t>
            </a:r>
            <a:r>
              <a:rPr lang="en-GB" b="1" dirty="0"/>
              <a:t>E) </a:t>
            </a:r>
            <a:r>
              <a:rPr lang="en-GB" dirty="0"/>
              <a:t>killing rate measured from windows over 2 hours period beginning day 8. </a:t>
            </a:r>
            <a:r>
              <a:rPr lang="en-GB" b="1" dirty="0"/>
              <a:t>F) </a:t>
            </a:r>
            <a:r>
              <a:rPr lang="en-GB" dirty="0"/>
              <a:t>Distribution of damaged cells (green) amongst undamaged tumour cells (yellow) (CTL = red).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60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B8E4C-FE3F-4842-86B1-747DF800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10" y="843356"/>
            <a:ext cx="4871470" cy="3006393"/>
          </a:xfrm>
          <a:prstGeom prst="rect">
            <a:avLst/>
          </a:prstGeom>
        </p:spPr>
      </p:pic>
      <p:pic>
        <p:nvPicPr>
          <p:cNvPr id="3" name="image17.png">
            <a:extLst>
              <a:ext uri="{FF2B5EF4-FFF2-40B4-BE49-F238E27FC236}">
                <a16:creationId xmlns:a16="http://schemas.microsoft.com/office/drawing/2014/main" id="{D41515F7-A750-4F98-968F-09336E36E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8" r="64705" b="67889"/>
          <a:stretch/>
        </p:blipFill>
        <p:spPr>
          <a:xfrm>
            <a:off x="647844" y="659219"/>
            <a:ext cx="3044085" cy="3290235"/>
          </a:xfrm>
          <a:prstGeom prst="rect">
            <a:avLst/>
          </a:prstGeom>
          <a:ln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CE7DE18-C1FB-4AEF-AE56-B3220052F127}"/>
              </a:ext>
            </a:extLst>
          </p:cNvPr>
          <p:cNvGrpSpPr/>
          <p:nvPr/>
        </p:nvGrpSpPr>
        <p:grpSpPr>
          <a:xfrm>
            <a:off x="619760" y="4291475"/>
            <a:ext cx="9337040" cy="2363324"/>
            <a:chOff x="619760" y="4291475"/>
            <a:chExt cx="9337040" cy="23633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8913E4-8B47-44C2-B9D8-9F96027038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9760" y="4318298"/>
              <a:ext cx="9337040" cy="2336501"/>
              <a:chOff x="132080" y="4324206"/>
              <a:chExt cx="11181080" cy="279795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21A10FB-4251-49D9-B5B6-37811576EB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080" y="4324206"/>
                <a:ext cx="11181080" cy="2797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FA00365-3AC2-40F0-A08E-514126E69D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8840" y="4378398"/>
                <a:ext cx="10434320" cy="2646756"/>
                <a:chOff x="-113657" y="1905990"/>
                <a:chExt cx="12008340" cy="304602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B6C51794-2FE6-4B2E-9B2A-36077AE2F3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836"/>
                <a:stretch/>
              </p:blipFill>
              <p:spPr>
                <a:xfrm>
                  <a:off x="8688267" y="1905990"/>
                  <a:ext cx="3206416" cy="3046020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8AA11FA-5852-46F5-963C-F3CC2D2A84B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-113657" y="2076027"/>
                  <a:ext cx="8801924" cy="2823203"/>
                  <a:chOff x="374023" y="2029246"/>
                  <a:chExt cx="8719463" cy="2796754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15A49F10-4FDB-42F8-AF98-0486141A9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03864" y="2029246"/>
                    <a:ext cx="3013245" cy="2680596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D4FFE308-FD46-4FAA-A0D7-3159BCF129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74023" y="2029246"/>
                    <a:ext cx="2529841" cy="2456077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BAE75C51-5C18-47AD-BD5F-29D9635265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7109" y="2029246"/>
                    <a:ext cx="3176377" cy="2796754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274B2D-9170-4D3F-BD1F-49E0AB9257AE}"/>
                </a:ext>
              </a:extLst>
            </p:cNvPr>
            <p:cNvSpPr txBox="1"/>
            <p:nvPr/>
          </p:nvSpPr>
          <p:spPr>
            <a:xfrm>
              <a:off x="1046973" y="4337146"/>
              <a:ext cx="75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d6</a:t>
              </a:r>
              <a:r>
                <a:rPr lang="en-US" dirty="0"/>
                <a:t>y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1DEC7A-0DA8-43C6-B040-48F13C86CFAB}"/>
                </a:ext>
              </a:extLst>
            </p:cNvPr>
            <p:cNvSpPr txBox="1"/>
            <p:nvPr/>
          </p:nvSpPr>
          <p:spPr>
            <a:xfrm>
              <a:off x="3391229" y="4318298"/>
              <a:ext cx="75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d7</a:t>
              </a:r>
              <a:r>
                <a:rPr lang="en-US" dirty="0"/>
                <a:t>y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76D73F-4264-468D-9DEB-548D93B098E3}"/>
                </a:ext>
              </a:extLst>
            </p:cNvPr>
            <p:cNvSpPr txBox="1"/>
            <p:nvPr/>
          </p:nvSpPr>
          <p:spPr>
            <a:xfrm>
              <a:off x="5116514" y="4296714"/>
              <a:ext cx="75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d8</a:t>
              </a:r>
              <a:r>
                <a:rPr lang="en-US" dirty="0"/>
                <a:t>y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03C669-F847-4FC8-B917-75CFA7F4FFF2}"/>
                </a:ext>
              </a:extLst>
            </p:cNvPr>
            <p:cNvSpPr txBox="1"/>
            <p:nvPr/>
          </p:nvSpPr>
          <p:spPr>
            <a:xfrm>
              <a:off x="7138968" y="4291475"/>
              <a:ext cx="75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d10</a:t>
              </a:r>
              <a:r>
                <a:rPr lang="en-US" dirty="0"/>
                <a:t>y</a:t>
              </a:r>
              <a:endParaRPr lang="en-GB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7D34B6-6C5C-4D6F-9ABF-6189E85904C4}"/>
              </a:ext>
            </a:extLst>
          </p:cNvPr>
          <p:cNvSpPr txBox="1"/>
          <p:nvPr/>
        </p:nvSpPr>
        <p:spPr>
          <a:xfrm>
            <a:off x="656765" y="3775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8722D4-CA98-4886-9E93-2942B751A40E}"/>
              </a:ext>
            </a:extLst>
          </p:cNvPr>
          <p:cNvSpPr txBox="1"/>
          <p:nvPr/>
        </p:nvSpPr>
        <p:spPr>
          <a:xfrm>
            <a:off x="619760" y="397647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27FD5A-0B20-4EBF-A163-A5A88D551B1C}"/>
              </a:ext>
            </a:extLst>
          </p:cNvPr>
          <p:cNvSpPr txBox="1"/>
          <p:nvPr/>
        </p:nvSpPr>
        <p:spPr>
          <a:xfrm>
            <a:off x="4924057" y="39378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44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975DA2-87B4-4131-B4F4-00884D13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5" y="533219"/>
            <a:ext cx="6888285" cy="59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9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D2CA19-453F-41BB-A3F2-AFE81EAD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01" y="1821711"/>
            <a:ext cx="3590315" cy="2845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CE037-C33D-4DF0-AC48-F1B4EF66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910" y="1821710"/>
            <a:ext cx="3103405" cy="29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63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D66E6-9691-4925-8490-E2C4E9D5A9F3}"/>
              </a:ext>
            </a:extLst>
          </p:cNvPr>
          <p:cNvGrpSpPr/>
          <p:nvPr/>
        </p:nvGrpSpPr>
        <p:grpSpPr>
          <a:xfrm>
            <a:off x="2019631" y="1415332"/>
            <a:ext cx="5088835" cy="4786685"/>
            <a:chOff x="2019631" y="1415332"/>
            <a:chExt cx="5088835" cy="47866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94D9AC-80E1-447D-AD22-991DA7E90349}"/>
                </a:ext>
              </a:extLst>
            </p:cNvPr>
            <p:cNvGrpSpPr/>
            <p:nvPr/>
          </p:nvGrpSpPr>
          <p:grpSpPr>
            <a:xfrm>
              <a:off x="2019631" y="1415332"/>
              <a:ext cx="5088835" cy="4786685"/>
              <a:chOff x="2019631" y="1415332"/>
              <a:chExt cx="5088835" cy="478668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0493A2-B5E4-4F39-B7B8-E261336CBCB8}"/>
                  </a:ext>
                </a:extLst>
              </p:cNvPr>
              <p:cNvSpPr/>
              <p:nvPr/>
            </p:nvSpPr>
            <p:spPr>
              <a:xfrm>
                <a:off x="2019631" y="1415332"/>
                <a:ext cx="5088835" cy="47866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91AD4F-89CD-465F-A1A3-7083B5512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5614" y="1494845"/>
                <a:ext cx="4092049" cy="4512365"/>
              </a:xfrm>
              <a:prstGeom prst="rect">
                <a:avLst/>
              </a:prstGeom>
            </p:spPr>
          </p:pic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4CDFCC-BA56-4936-8A57-5ED6F70B3E45}"/>
                </a:ext>
              </a:extLst>
            </p:cNvPr>
            <p:cNvCxnSpPr>
              <a:cxnSpLocks/>
            </p:cNvCxnSpPr>
            <p:nvPr/>
          </p:nvCxnSpPr>
          <p:spPr>
            <a:xfrm>
              <a:off x="6472361" y="2003729"/>
              <a:ext cx="0" cy="3395207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F5EC22-107E-4F5D-BF89-45013C41EB36}"/>
                </a:ext>
              </a:extLst>
            </p:cNvPr>
            <p:cNvSpPr txBox="1"/>
            <p:nvPr/>
          </p:nvSpPr>
          <p:spPr>
            <a:xfrm>
              <a:off x="6477165" y="3547443"/>
              <a:ext cx="631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2mm</a:t>
              </a:r>
              <a:endPara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11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B1BB-6470-44AF-8847-5BBA45BC2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2672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/>
              <a:t>Figure 1. </a:t>
            </a:r>
            <a:r>
              <a:rPr lang="en-GB" sz="1800" dirty="0"/>
              <a:t>ODE model suggests direct T cell cytotoxicity is insufficient for control of EG7 tumours. </a:t>
            </a:r>
            <a:r>
              <a:rPr lang="en-GB" sz="1800" b="1" dirty="0"/>
              <a:t>A)</a:t>
            </a:r>
            <a:r>
              <a:rPr lang="en-GB" sz="1800" dirty="0"/>
              <a:t> Tumour growth is described as exponential growth (</a:t>
            </a:r>
            <a:r>
              <a:rPr lang="en-GB" sz="1800" i="1" dirty="0"/>
              <a:t>g=0.86 day</a:t>
            </a:r>
            <a:r>
              <a:rPr lang="en-GB" sz="1800" i="1" baseline="30000" dirty="0"/>
              <a:t>-1</a:t>
            </a:r>
            <a:r>
              <a:rPr lang="en-GB" sz="1800" dirty="0"/>
              <a:t>). </a:t>
            </a:r>
            <a:r>
              <a:rPr lang="en-GB" sz="1800" b="1" dirty="0"/>
              <a:t>B)</a:t>
            </a:r>
            <a:r>
              <a:rPr lang="en-GB" sz="1800" dirty="0"/>
              <a:t> T cell density in the ODE model is estimated by linear interpolation of measured data points. After day 8, we assume a linear increase in CTL density. </a:t>
            </a:r>
            <a:r>
              <a:rPr lang="en-GB" sz="1800" b="1" dirty="0"/>
              <a:t>C)</a:t>
            </a:r>
            <a:r>
              <a:rPr lang="en-GB" sz="1800" dirty="0"/>
              <a:t> ODE simulation of tumour dynamics in the presence of actively killing CTLs, with two different killing rates. Solid lines represent model fits and dots represent experimental data. </a:t>
            </a:r>
            <a:r>
              <a:rPr lang="en-GB" sz="1800" b="1" dirty="0"/>
              <a:t>D) </a:t>
            </a:r>
            <a:r>
              <a:rPr lang="en-GB" sz="1800" dirty="0"/>
              <a:t>Total number of CTL in killing simulation.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8538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14F6D69-2DDF-43C2-97FE-9A7079254403}"/>
              </a:ext>
            </a:extLst>
          </p:cNvPr>
          <p:cNvGrpSpPr/>
          <p:nvPr/>
        </p:nvGrpSpPr>
        <p:grpSpPr>
          <a:xfrm>
            <a:off x="1566406" y="723569"/>
            <a:ext cx="7943353" cy="4540180"/>
            <a:chOff x="1566406" y="723569"/>
            <a:chExt cx="7943353" cy="45401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676965-2F36-40F4-90A7-9FDD257D4B0C}"/>
                </a:ext>
              </a:extLst>
            </p:cNvPr>
            <p:cNvSpPr/>
            <p:nvPr/>
          </p:nvSpPr>
          <p:spPr>
            <a:xfrm>
              <a:off x="1566406" y="723569"/>
              <a:ext cx="7943353" cy="45401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EE1DD5-0919-4371-AEAF-62EF336A7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4287" y="964355"/>
              <a:ext cx="4836817" cy="42993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272E4C-42CF-4485-A29D-7F528975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25" r="56803" b="47787"/>
            <a:stretch/>
          </p:blipFill>
          <p:spPr>
            <a:xfrm>
              <a:off x="1837414" y="844655"/>
              <a:ext cx="3172511" cy="1995523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6A3FD0-5099-47AE-AF7A-C3F4F08B3ADB}"/>
                </a:ext>
              </a:extLst>
            </p:cNvPr>
            <p:cNvCxnSpPr/>
            <p:nvPr/>
          </p:nvCxnSpPr>
          <p:spPr>
            <a:xfrm>
              <a:off x="8714630" y="1200647"/>
              <a:ext cx="0" cy="3633746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2CAECA-6853-4138-A8DC-8D649FD30E37}"/>
                </a:ext>
              </a:extLst>
            </p:cNvPr>
            <p:cNvSpPr txBox="1"/>
            <p:nvPr/>
          </p:nvSpPr>
          <p:spPr>
            <a:xfrm>
              <a:off x="8743285" y="2870421"/>
              <a:ext cx="631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2mm</a:t>
              </a:r>
              <a:endPara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DC363EC-7FA3-4FF0-9162-13742436F9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27306" y="3210099"/>
              <a:ext cx="2221394" cy="1664626"/>
              <a:chOff x="1670692" y="3436174"/>
              <a:chExt cx="1789042" cy="1340639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DBF8F6AC-E5CF-477A-BDE6-6FB06D500977}"/>
                  </a:ext>
                </a:extLst>
              </p:cNvPr>
              <p:cNvSpPr/>
              <p:nvPr/>
            </p:nvSpPr>
            <p:spPr>
              <a:xfrm>
                <a:off x="1670692" y="3468253"/>
                <a:ext cx="288000" cy="288000"/>
              </a:xfrm>
              <a:prstGeom prst="cub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903F1E6D-1956-4C36-9EEF-C16FBB2BED4A}"/>
                  </a:ext>
                </a:extLst>
              </p:cNvPr>
              <p:cNvSpPr/>
              <p:nvPr/>
            </p:nvSpPr>
            <p:spPr>
              <a:xfrm>
                <a:off x="1670692" y="3805019"/>
                <a:ext cx="288000" cy="2880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06D39160-4336-4360-8FEF-1D7599C6650A}"/>
                  </a:ext>
                </a:extLst>
              </p:cNvPr>
              <p:cNvSpPr/>
              <p:nvPr/>
            </p:nvSpPr>
            <p:spPr>
              <a:xfrm>
                <a:off x="1670692" y="4146916"/>
                <a:ext cx="288000" cy="288000"/>
              </a:xfrm>
              <a:prstGeom prst="cube">
                <a:avLst/>
              </a:prstGeom>
              <a:solidFill>
                <a:srgbClr val="FFFF00"/>
              </a:solidFill>
              <a:ln>
                <a:solidFill>
                  <a:srgbClr val="ADBF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4FFF49BD-948B-4196-A9F3-AD399B8253CA}"/>
                  </a:ext>
                </a:extLst>
              </p:cNvPr>
              <p:cNvSpPr/>
              <p:nvPr/>
            </p:nvSpPr>
            <p:spPr>
              <a:xfrm>
                <a:off x="1670692" y="4488813"/>
                <a:ext cx="288000" cy="288000"/>
              </a:xfrm>
              <a:prstGeom prst="cube">
                <a:avLst/>
              </a:prstGeom>
              <a:solidFill>
                <a:srgbClr val="FF21FF">
                  <a:alpha val="50196"/>
                </a:srgbClr>
              </a:solidFill>
              <a:ln>
                <a:solidFill>
                  <a:srgbClr val="99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A453F6-1FD3-4EA7-B580-27C2B7C31DB8}"/>
                  </a:ext>
                </a:extLst>
              </p:cNvPr>
              <p:cNvSpPr txBox="1"/>
              <p:nvPr/>
            </p:nvSpPr>
            <p:spPr>
              <a:xfrm>
                <a:off x="2044501" y="3436174"/>
                <a:ext cx="1415233" cy="27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EL4 cells</a:t>
                </a:r>
                <a:endParaRPr lang="en-GB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AF4ADC-D838-4113-8A25-E347D68294E8}"/>
                  </a:ext>
                </a:extLst>
              </p:cNvPr>
              <p:cNvSpPr txBox="1"/>
              <p:nvPr/>
            </p:nvSpPr>
            <p:spPr>
              <a:xfrm>
                <a:off x="2044501" y="3810519"/>
                <a:ext cx="1415233" cy="27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CTLs</a:t>
                </a:r>
                <a:endParaRPr lang="en-GB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E4DA78-196E-4088-B83D-C3C1855A93DC}"/>
                  </a:ext>
                </a:extLst>
              </p:cNvPr>
              <p:cNvSpPr txBox="1"/>
              <p:nvPr/>
            </p:nvSpPr>
            <p:spPr>
              <a:xfrm>
                <a:off x="2044501" y="4152416"/>
                <a:ext cx="1415233" cy="27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EG7 cells</a:t>
                </a:r>
                <a:endParaRPr lang="en-GB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368511-B218-4827-A32A-8316867C2700}"/>
                  </a:ext>
                </a:extLst>
              </p:cNvPr>
              <p:cNvSpPr txBox="1"/>
              <p:nvPr/>
            </p:nvSpPr>
            <p:spPr>
              <a:xfrm>
                <a:off x="2044501" y="4499814"/>
                <a:ext cx="1415233" cy="27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IFN</a:t>
                </a:r>
                <a:r>
                  <a:rPr lang="el-GR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γ</a:t>
                </a:r>
                <a:endParaRPr lang="en-GB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4147EE-DEE2-48FA-8CB2-EF3568B92073}"/>
                </a:ext>
              </a:extLst>
            </p:cNvPr>
            <p:cNvSpPr/>
            <p:nvPr/>
          </p:nvSpPr>
          <p:spPr>
            <a:xfrm>
              <a:off x="5344595" y="2532937"/>
              <a:ext cx="860611" cy="61448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1904C06-71B9-4FF4-9AB6-13DDFBBB81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719" y="2823494"/>
              <a:ext cx="3412877" cy="32392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A73A641-592C-4B9C-8FF9-CEA06F624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9926" y="844655"/>
              <a:ext cx="1195280" cy="168828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2960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B6450D-56DB-44E5-AE1C-1F40E9B9A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t="14350" r="23384" b="14539"/>
          <a:stretch/>
        </p:blipFill>
        <p:spPr>
          <a:xfrm>
            <a:off x="2525486" y="-20595"/>
            <a:ext cx="7271657" cy="68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87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6551C-E121-4889-8876-59B98E943851}"/>
              </a:ext>
            </a:extLst>
          </p:cNvPr>
          <p:cNvSpPr/>
          <p:nvPr/>
        </p:nvSpPr>
        <p:spPr>
          <a:xfrm>
            <a:off x="1036320" y="688908"/>
            <a:ext cx="8264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</a:rPr>
              <a:t>Figure 5.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</a:rPr>
              <a:t> Antiproliferative </a:t>
            </a:r>
            <a:r>
              <a:rPr lang="en-GB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IFNγ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</a:rPr>
              <a:t> explains selective destruction of EG7 cells. </a:t>
            </a:r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</a:rPr>
              <a:t>A)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</a:rPr>
              <a:t> simulated mixed tumour taken at 8 days after tumour inception, without CTL transfer  </a:t>
            </a:r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</a:rPr>
              <a:t>B)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</a:rPr>
              <a:t> Images showing examples of tumour composition. T cells (red), EG7 cells (yellow) and EL4 cells (blue)  and </a:t>
            </a:r>
            <a:r>
              <a:rPr lang="en-GB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IFNγ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</a:rPr>
              <a:t> concentrations(violet) with killed cells in green </a:t>
            </a:r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</a:rPr>
              <a:t>C)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</a:rPr>
              <a:t> Evolution of the total volume of EG7 and EL4 cells in mixed tumour simulations, with transfer of CTLs.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9347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EA353C-F27D-4796-8BDE-52034D803C80}"/>
              </a:ext>
            </a:extLst>
          </p:cNvPr>
          <p:cNvSpPr txBox="1"/>
          <p:nvPr/>
        </p:nvSpPr>
        <p:spPr>
          <a:xfrm>
            <a:off x="447703" y="184110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BBBD8-E125-41EA-8B22-D2486C41F47D}"/>
              </a:ext>
            </a:extLst>
          </p:cNvPr>
          <p:cNvSpPr txBox="1"/>
          <p:nvPr/>
        </p:nvSpPr>
        <p:spPr>
          <a:xfrm>
            <a:off x="5602887" y="16057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C2DE0-130C-4446-95B1-DA84216119B3}"/>
              </a:ext>
            </a:extLst>
          </p:cNvPr>
          <p:cNvSpPr txBox="1"/>
          <p:nvPr/>
        </p:nvSpPr>
        <p:spPr>
          <a:xfrm>
            <a:off x="479558" y="305966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AD2BF-A5EF-4E69-8BCA-0BD10BF3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14" y="676997"/>
            <a:ext cx="3909157" cy="2752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7BCD60-50F6-450C-999D-01248810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3" y="3669980"/>
            <a:ext cx="4445228" cy="2743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619712-CC8C-4F53-B879-91394DA17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241" y="3669980"/>
            <a:ext cx="4445228" cy="2743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E273E-2B8D-48C2-A5A5-85E0A1869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887" y="751367"/>
            <a:ext cx="4729233" cy="29186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0F6369-03B3-41AC-995C-96A5265D36A3}"/>
              </a:ext>
            </a:extLst>
          </p:cNvPr>
          <p:cNvSpPr txBox="1"/>
          <p:nvPr/>
        </p:nvSpPr>
        <p:spPr>
          <a:xfrm>
            <a:off x="5674241" y="3079186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01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F936E57-36EB-4422-8947-B191A5693FFD}"/>
              </a:ext>
            </a:extLst>
          </p:cNvPr>
          <p:cNvGrpSpPr/>
          <p:nvPr/>
        </p:nvGrpSpPr>
        <p:grpSpPr>
          <a:xfrm>
            <a:off x="339977" y="758457"/>
            <a:ext cx="7846304" cy="4413546"/>
            <a:chOff x="339977" y="758457"/>
            <a:chExt cx="7846304" cy="44135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DA2B0A-98E1-48A3-8317-9577E75AE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977" y="758457"/>
              <a:ext cx="7846304" cy="441354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8F18E8-C7E8-4941-AA57-4B37727E0C08}"/>
                </a:ext>
              </a:extLst>
            </p:cNvPr>
            <p:cNvSpPr/>
            <p:nvPr/>
          </p:nvSpPr>
          <p:spPr>
            <a:xfrm>
              <a:off x="339977" y="2069805"/>
              <a:ext cx="673660" cy="4040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1970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DBBF-BA38-42D1-AA4A-CFA768C9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109" y="763178"/>
            <a:ext cx="10512987" cy="1361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Figure 2.</a:t>
            </a:r>
            <a:r>
              <a:rPr lang="en-GB" sz="2000" dirty="0"/>
              <a:t> ABM confirms that direct T cell cytotoxicity is insufficient for control of EG7 tumours. </a:t>
            </a:r>
            <a:r>
              <a:rPr lang="en-GB" sz="2000" b="1" dirty="0"/>
              <a:t>A)</a:t>
            </a:r>
            <a:r>
              <a:rPr lang="en-GB" sz="2000" dirty="0"/>
              <a:t> ABM tumour (yellow) infiltrated by CTLs (red) on day 8. </a:t>
            </a:r>
            <a:r>
              <a:rPr lang="en-GB" sz="2000" b="1" dirty="0"/>
              <a:t>B) </a:t>
            </a:r>
            <a:r>
              <a:rPr lang="en-GB" sz="2000" dirty="0"/>
              <a:t>ABM growth</a:t>
            </a:r>
            <a:r>
              <a:rPr lang="en-GB" sz="2000" b="1" dirty="0"/>
              <a:t> </a:t>
            </a:r>
            <a:r>
              <a:rPr lang="en-GB" sz="2000" dirty="0"/>
              <a:t>without and </a:t>
            </a:r>
            <a:r>
              <a:rPr lang="en-GB" sz="2000" b="1" dirty="0"/>
              <a:t>C) </a:t>
            </a:r>
            <a:r>
              <a:rPr lang="en-GB" sz="2000" dirty="0"/>
              <a:t>with transferred population</a:t>
            </a:r>
            <a:r>
              <a:rPr lang="en-GB" sz="2000" b="1" dirty="0"/>
              <a:t> </a:t>
            </a:r>
            <a:r>
              <a:rPr lang="en-GB" sz="2000" dirty="0"/>
              <a:t>of CTLs.</a:t>
            </a:r>
            <a:r>
              <a:rPr lang="en-GB" sz="2000" b="1" dirty="0"/>
              <a:t> D) </a:t>
            </a:r>
            <a:r>
              <a:rPr lang="en-GB" sz="2000" dirty="0"/>
              <a:t>Fraction of CTLs in a conjugate with a tumour cell throughout ABM simulations.</a:t>
            </a:r>
          </a:p>
        </p:txBody>
      </p:sp>
    </p:spTree>
    <p:extLst>
      <p:ext uri="{BB962C8B-B14F-4D97-AF65-F5344CB8AC3E}">
        <p14:creationId xmlns:p14="http://schemas.microsoft.com/office/powerpoint/2010/main" val="124628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BCD7F3-9578-4CA9-9FF6-F32A3D7BA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03" y="3721797"/>
            <a:ext cx="3426249" cy="2840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2A3558-4DD9-4AEA-9FCA-258CF9083624}"/>
              </a:ext>
            </a:extLst>
          </p:cNvPr>
          <p:cNvSpPr txBox="1"/>
          <p:nvPr/>
        </p:nvSpPr>
        <p:spPr>
          <a:xfrm>
            <a:off x="813816" y="333702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ABE33-0565-495E-8487-098FB7C09E9D}"/>
              </a:ext>
            </a:extLst>
          </p:cNvPr>
          <p:cNvSpPr txBox="1"/>
          <p:nvPr/>
        </p:nvSpPr>
        <p:spPr>
          <a:xfrm>
            <a:off x="5419344" y="329076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FAAE7-DE69-4740-846D-1918F30526FD}"/>
              </a:ext>
            </a:extLst>
          </p:cNvPr>
          <p:cNvSpPr txBox="1"/>
          <p:nvPr/>
        </p:nvSpPr>
        <p:spPr>
          <a:xfrm>
            <a:off x="813816" y="3537131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34CDFD-BA43-4301-B0D9-24FD9CED8044}"/>
              </a:ext>
            </a:extLst>
          </p:cNvPr>
          <p:cNvSpPr txBox="1"/>
          <p:nvPr/>
        </p:nvSpPr>
        <p:spPr>
          <a:xfrm>
            <a:off x="5462016" y="3460256"/>
            <a:ext cx="36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EF3E-E17E-412F-A55F-9FD1AD7B0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6" y="786734"/>
            <a:ext cx="4445228" cy="274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5BE07-4A66-4799-8629-CB4E7C24B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2" y="3898864"/>
            <a:ext cx="4445228" cy="2743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3FB46-99F1-459D-A185-EA413C94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796" y="786734"/>
            <a:ext cx="4445228" cy="27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5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38F298-2EE8-4967-B192-8ACAC05A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351"/>
            <a:ext cx="5837514" cy="5053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6CB49-D440-4801-9EC2-0401EE12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69" y="737350"/>
            <a:ext cx="5783012" cy="50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5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FCE1553-2A1A-441C-9BD4-E051CBE94996}"/>
              </a:ext>
            </a:extLst>
          </p:cNvPr>
          <p:cNvGrpSpPr/>
          <p:nvPr/>
        </p:nvGrpSpPr>
        <p:grpSpPr>
          <a:xfrm>
            <a:off x="894080" y="213360"/>
            <a:ext cx="10068560" cy="6177280"/>
            <a:chOff x="843280" y="528320"/>
            <a:chExt cx="10068560" cy="617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4CA06C-F0B5-4D81-8821-788D8AB54832}"/>
                </a:ext>
              </a:extLst>
            </p:cNvPr>
            <p:cNvSpPr/>
            <p:nvPr/>
          </p:nvSpPr>
          <p:spPr>
            <a:xfrm>
              <a:off x="843280" y="528320"/>
              <a:ext cx="10068560" cy="617728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FB9C8C-76E9-42A0-869B-D17419903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6315" y="741680"/>
              <a:ext cx="2986949" cy="44018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E2C0CC-6478-41DC-AAE8-70472A7E5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0701" y="741680"/>
              <a:ext cx="6365219" cy="5801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66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D0831-0EA7-4533-93F6-A21871AE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30" y="1550383"/>
            <a:ext cx="4494530" cy="40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10999</TotalTime>
  <Words>422</Words>
  <Application>Microsoft Office PowerPoint</Application>
  <PresentationFormat>Widescreen</PresentationFormat>
  <Paragraphs>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</cp:lastModifiedBy>
  <cp:revision>106</cp:revision>
  <dcterms:created xsi:type="dcterms:W3CDTF">2019-01-15T18:24:33Z</dcterms:created>
  <dcterms:modified xsi:type="dcterms:W3CDTF">2019-02-05T05:55:46Z</dcterms:modified>
</cp:coreProperties>
</file>